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anose="020B0604020202020204" charset="-52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Medium" panose="020B0604020202020204" charset="-52"/>
      <p:regular r:id="rId19"/>
      <p:bold r:id="rId20"/>
      <p:italic r:id="rId21"/>
      <p:boldItalic r:id="rId22"/>
    </p:embeddedFont>
    <p:embeddedFont>
      <p:font typeface="Montserrat SemiBold" panose="020B0604020202020204" charset="-52"/>
      <p:regular r:id="rId23"/>
      <p:bold r:id="rId24"/>
      <p:italic r:id="rId25"/>
      <p:boldItalic r:id="rId26"/>
    </p:embeddedFont>
    <p:embeddedFont>
      <p:font typeface="Montserrat ExtraBold" panose="020B0604020202020204" charset="-52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80">
          <p15:clr>
            <a:srgbClr val="747775"/>
          </p15:clr>
        </p15:guide>
        <p15:guide id="2" pos="2880">
          <p15:clr>
            <a:srgbClr val="747775"/>
          </p15:clr>
        </p15:guide>
        <p15:guide id="3" pos="433">
          <p15:clr>
            <a:srgbClr val="747775"/>
          </p15:clr>
        </p15:guide>
        <p15:guide id="4" orient="horz" pos="2904">
          <p15:clr>
            <a:srgbClr val="747775"/>
          </p15:clr>
        </p15:guide>
        <p15:guide id="5" pos="5328">
          <p15:clr>
            <a:srgbClr val="747775"/>
          </p15:clr>
        </p15:guide>
        <p15:guide id="6" orient="horz" pos="29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680"/>
        <p:guide pos="2880"/>
        <p:guide pos="433"/>
        <p:guide orient="horz" pos="2904"/>
        <p:guide pos="5328"/>
        <p:guide orient="horz"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1794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5ef433a3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5ef433a3c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3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fde9ac7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fde9ac7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98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fde9ac7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fde9ac74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49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195b20b9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195b20b9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26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b724d32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b724d32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18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31052302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d31052302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02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195b20b9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f195b20b9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99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20fed4b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f20fed4b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90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ia.bodrova@alg.team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-3599694">
            <a:off x="506606" y="-739057"/>
            <a:ext cx="2269450" cy="2127898"/>
          </a:xfrm>
          <a:prstGeom prst="rect">
            <a:avLst/>
          </a:prstGeom>
          <a:solidFill>
            <a:srgbClr val="602B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825" y="4590625"/>
            <a:ext cx="308475" cy="2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395413" y="2864481"/>
            <a:ext cx="3481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602A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Самое полезное новогоднее приключение </a:t>
            </a:r>
            <a:r>
              <a:rPr lang="ru" sz="15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для детей 9–14 лет</a:t>
            </a:r>
            <a:endParaRPr sz="1500" b="1" i="0" u="none" strike="noStrike" cap="none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776325" y="907500"/>
            <a:ext cx="7581900" cy="3519748"/>
            <a:chOff x="776325" y="907500"/>
            <a:chExt cx="7581900" cy="3519748"/>
          </a:xfrm>
        </p:grpSpPr>
        <p:sp>
          <p:nvSpPr>
            <p:cNvPr id="58" name="Google Shape;58;p13"/>
            <p:cNvSpPr/>
            <p:nvPr/>
          </p:nvSpPr>
          <p:spPr>
            <a:xfrm>
              <a:off x="776325" y="907500"/>
              <a:ext cx="7581900" cy="325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 rot="2700000">
              <a:off x="1350651" y="3738943"/>
              <a:ext cx="570211" cy="5702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13"/>
          <p:cNvSpPr/>
          <p:nvPr/>
        </p:nvSpPr>
        <p:spPr>
          <a:xfrm>
            <a:off x="1381125" y="2116925"/>
            <a:ext cx="39129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FA4B7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Всероссийский День профориентации в ИТ</a:t>
            </a:r>
            <a:endParaRPr sz="2400">
              <a:solidFill>
                <a:srgbClr val="FA4B7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/>
            </a:r>
            <a:br>
              <a:rPr lang="ru" sz="15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5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от Международной школы программирования и информатики “Алгоритмика”</a:t>
            </a:r>
            <a:endParaRPr sz="1500">
              <a:solidFill>
                <a:srgbClr val="602B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325" y="240375"/>
            <a:ext cx="1605475" cy="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1395425" y="1718375"/>
            <a:ext cx="18762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602A7A"/>
                </a:solidFill>
                <a:latin typeface="Montserrat"/>
                <a:ea typeface="Montserrat"/>
                <a:cs typeface="Montserrat"/>
                <a:sym typeface="Montserrat"/>
              </a:rPr>
              <a:t>26 октября 2024 года</a:t>
            </a:r>
            <a:endParaRPr sz="1200" b="1" i="0" u="none" strike="noStrike" cap="none">
              <a:solidFill>
                <a:srgbClr val="602A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021" y="1756325"/>
            <a:ext cx="3799775" cy="31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685800" y="466550"/>
            <a:ext cx="362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602A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 мероприятии</a:t>
            </a:r>
            <a:endParaRPr sz="3000" b="0" i="0" u="none" strike="noStrike" cap="none">
              <a:solidFill>
                <a:srgbClr val="FFC9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8200" y="4674794"/>
            <a:ext cx="23812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685800" y="1044475"/>
            <a:ext cx="5916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u" sz="12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В условиях стремительного роста цифровой экономики подготовка молодых специалистов в области ИТ является ключевым фактором для поддержания конкурентоспособности страны</a:t>
            </a:r>
            <a:endParaRPr sz="12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5423700" y="1892225"/>
            <a:ext cx="2844600" cy="2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0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Знакомство с профессиями в сфере ИТ</a:t>
            </a: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0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0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попробовать себя </a:t>
            </a: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программировании и ИТ через увлекательные мастер-классы </a:t>
            </a:r>
            <a:b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практические занятия</a:t>
            </a:r>
            <a:endParaRPr sz="10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0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Очное погружение в студенческую атмосферу</a:t>
            </a: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и знакомство с программами профильных вузов </a:t>
            </a:r>
            <a:endParaRPr sz="10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0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Лекции и мастер-классы</a:t>
            </a: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от ведущих представителей сферы ИТ</a:t>
            </a:r>
            <a:endParaRPr sz="10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0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Мотивация и вдохновение</a:t>
            </a: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через истории успеха лидеров индустрии</a:t>
            </a:r>
            <a:endParaRPr sz="10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p14"/>
          <p:cNvSpPr/>
          <p:nvPr/>
        </p:nvSpPr>
        <p:spPr>
          <a:xfrm rot="1799800">
            <a:off x="5180547" y="2227077"/>
            <a:ext cx="76208" cy="129158"/>
          </a:xfrm>
          <a:prstGeom prst="rect">
            <a:avLst/>
          </a:prstGeom>
          <a:solidFill>
            <a:srgbClr val="F34A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 rot="1799800">
            <a:off x="5180547" y="1933727"/>
            <a:ext cx="76208" cy="129158"/>
          </a:xfrm>
          <a:prstGeom prst="rect">
            <a:avLst/>
          </a:prstGeom>
          <a:solidFill>
            <a:srgbClr val="F34A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 rot="1799800">
            <a:off x="5180547" y="2972183"/>
            <a:ext cx="76208" cy="129158"/>
          </a:xfrm>
          <a:prstGeom prst="rect">
            <a:avLst/>
          </a:prstGeom>
          <a:solidFill>
            <a:srgbClr val="F34A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1799800">
            <a:off x="5180547" y="3609370"/>
            <a:ext cx="76208" cy="129158"/>
          </a:xfrm>
          <a:prstGeom prst="rect">
            <a:avLst/>
          </a:prstGeom>
          <a:solidFill>
            <a:srgbClr val="F34A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1799800">
            <a:off x="5180547" y="4030508"/>
            <a:ext cx="76208" cy="129158"/>
          </a:xfrm>
          <a:prstGeom prst="rect">
            <a:avLst/>
          </a:prstGeom>
          <a:solidFill>
            <a:srgbClr val="F34A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685800" y="1892225"/>
            <a:ext cx="3891300" cy="2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Просветительские мероприятия по профориентации играют ключевую роль в самоопределении детей, помогая понять возможности и перспективы в области информационных технологий, а также развить навыки, необходимые для успешной карьеры в будущем.</a:t>
            </a:r>
            <a:endParaRPr sz="10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u" sz="10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26 октября 2024 года "Алгоритмика" запускает всероссийскую профориентационную инициативу </a:t>
            </a:r>
            <a:br>
              <a:rPr lang="ru" sz="10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0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для школьников 5-11 классов.</a:t>
            </a:r>
            <a:endParaRPr sz="10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Участие для всех школьников бесплатное и будет доступно как в онлайн формате, так и очно </a:t>
            </a:r>
            <a:b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площадках региональных вузов.</a:t>
            </a:r>
            <a:endParaRPr sz="10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10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При поддержке: </a:t>
            </a:r>
            <a:endParaRPr sz="10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14176" y="201950"/>
            <a:ext cx="982149" cy="12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5">
            <a:alphaModFix/>
          </a:blip>
          <a:srcRect l="20010" t="40682" r="20130" b="40909"/>
          <a:stretch/>
        </p:blipFill>
        <p:spPr>
          <a:xfrm>
            <a:off x="-4501775" y="7597761"/>
            <a:ext cx="1414350" cy="4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descr="preencoded.png"/>
          <p:cNvPicPr preferRelativeResize="0"/>
          <p:nvPr/>
        </p:nvPicPr>
        <p:blipFill rotWithShape="1">
          <a:blip r:embed="rId6">
            <a:alphaModFix/>
          </a:blip>
          <a:srcRect l="16835" t="27739" r="15197" b="26004"/>
          <a:stretch/>
        </p:blipFill>
        <p:spPr>
          <a:xfrm>
            <a:off x="-4203336" y="6874897"/>
            <a:ext cx="895600" cy="4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7">
            <a:alphaModFix/>
          </a:blip>
          <a:srcRect l="17031" t="13537" r="14183" b="12845"/>
          <a:stretch/>
        </p:blipFill>
        <p:spPr>
          <a:xfrm>
            <a:off x="-4349594" y="6261447"/>
            <a:ext cx="1188152" cy="4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5">
            <a:alphaModFix/>
          </a:blip>
          <a:srcRect l="20010" t="40682" r="20130" b="40909"/>
          <a:stretch/>
        </p:blipFill>
        <p:spPr>
          <a:xfrm>
            <a:off x="2902897" y="4479986"/>
            <a:ext cx="846304" cy="260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4"/>
          <p:cNvGrpSpPr/>
          <p:nvPr/>
        </p:nvGrpSpPr>
        <p:grpSpPr>
          <a:xfrm>
            <a:off x="662445" y="4327147"/>
            <a:ext cx="4234280" cy="565920"/>
            <a:chOff x="686900" y="1082723"/>
            <a:chExt cx="6178724" cy="900000"/>
          </a:xfrm>
        </p:grpSpPr>
        <p:sp>
          <p:nvSpPr>
            <p:cNvPr id="84" name="Google Shape;84;p14"/>
            <p:cNvSpPr/>
            <p:nvPr/>
          </p:nvSpPr>
          <p:spPr>
            <a:xfrm>
              <a:off x="686900" y="1082723"/>
              <a:ext cx="1440000" cy="900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2275675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3864449" y="1086619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453224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l="3955" t="16098" r="50322" b="15399"/>
          <a:stretch/>
        </p:blipFill>
        <p:spPr>
          <a:xfrm>
            <a:off x="801116" y="4479974"/>
            <a:ext cx="711546" cy="26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52273" y="4484911"/>
            <a:ext cx="770581" cy="25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53852" y="4424288"/>
            <a:ext cx="895600" cy="37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924075"/>
            <a:ext cx="4514924" cy="13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8700" y="4605338"/>
            <a:ext cx="23812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990850" y="2843150"/>
            <a:ext cx="2764200" cy="17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02A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Программирование</a:t>
            </a:r>
            <a:endParaRPr sz="1200">
              <a:solidFill>
                <a:srgbClr val="602A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602A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Робототехника</a:t>
            </a:r>
            <a:endParaRPr sz="1200">
              <a:solidFill>
                <a:srgbClr val="602A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02A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Искусственный интеллект</a:t>
            </a:r>
            <a:endParaRPr sz="1200">
              <a:solidFill>
                <a:srgbClr val="602A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602A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Дизайн в ИТ</a:t>
            </a:r>
            <a:endParaRPr sz="1200">
              <a:solidFill>
                <a:srgbClr val="602A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602A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Технологическое предпринимательство</a:t>
            </a:r>
            <a:endParaRPr sz="1200">
              <a:solidFill>
                <a:srgbClr val="602A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631375" y="466525"/>
            <a:ext cx="50175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602A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Участники </a:t>
            </a:r>
            <a:br>
              <a:rPr lang="ru" sz="3000">
                <a:solidFill>
                  <a:srgbClr val="602A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3000">
                <a:solidFill>
                  <a:srgbClr val="602A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 форматы</a:t>
            </a:r>
            <a:endParaRPr sz="3000" b="0" i="0" u="none" strike="noStrike" cap="none">
              <a:solidFill>
                <a:srgbClr val="FFC9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685800" y="1425475"/>
            <a:ext cx="64833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 участию приглашаются школьники 5-11 классов, проявляющие интерес </a:t>
            </a:r>
            <a:br>
              <a:rPr lang="ru" sz="12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2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 информационным технологиям, а также учащиеся профильных классов, участники акселераторов, хакатонов и олимпиад</a:t>
            </a:r>
            <a:endParaRPr sz="12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685800" y="2292600"/>
            <a:ext cx="3215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Профориентация по самым актуальным направлениям</a:t>
            </a:r>
            <a:endParaRPr sz="1200">
              <a:solidFill>
                <a:srgbClr val="602B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4882100" y="2710525"/>
            <a:ext cx="28551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02A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Очно на базе площадок вузов-партнеров в регионах </a:t>
            </a:r>
            <a:endParaRPr sz="1200">
              <a:solidFill>
                <a:srgbClr val="602A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602A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Онлайн-трансляции </a:t>
            </a:r>
            <a:endParaRPr sz="1200">
              <a:solidFill>
                <a:srgbClr val="602A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572000" y="2343338"/>
            <a:ext cx="17793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Форматы участия</a:t>
            </a:r>
            <a:endParaRPr sz="1200">
              <a:solidFill>
                <a:srgbClr val="602B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721088"/>
            <a:ext cx="162875" cy="1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254369"/>
            <a:ext cx="162875" cy="162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5"/>
          <p:cNvGrpSpPr/>
          <p:nvPr/>
        </p:nvGrpSpPr>
        <p:grpSpPr>
          <a:xfrm>
            <a:off x="685776" y="2858912"/>
            <a:ext cx="140370" cy="139797"/>
            <a:chOff x="751750" y="2104376"/>
            <a:chExt cx="147000" cy="146400"/>
          </a:xfrm>
        </p:grpSpPr>
        <p:cxnSp>
          <p:nvCxnSpPr>
            <p:cNvPr id="106" name="Google Shape;106;p15"/>
            <p:cNvCxnSpPr/>
            <p:nvPr/>
          </p:nvCxnSpPr>
          <p:spPr>
            <a:xfrm>
              <a:off x="825252" y="2104376"/>
              <a:ext cx="0" cy="146400"/>
            </a:xfrm>
            <a:prstGeom prst="straightConnector1">
              <a:avLst/>
            </a:prstGeom>
            <a:noFill/>
            <a:ln w="28575" cap="flat" cmpd="sng">
              <a:solidFill>
                <a:srgbClr val="FFC9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15"/>
            <p:cNvCxnSpPr/>
            <p:nvPr/>
          </p:nvCxnSpPr>
          <p:spPr>
            <a:xfrm>
              <a:off x="751750" y="2177658"/>
              <a:ext cx="147000" cy="0"/>
            </a:xfrm>
            <a:prstGeom prst="straightConnector1">
              <a:avLst/>
            </a:prstGeom>
            <a:noFill/>
            <a:ln w="28575" cap="flat" cmpd="sng">
              <a:solidFill>
                <a:srgbClr val="FFC94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" name="Google Shape;108;p15"/>
          <p:cNvGrpSpPr/>
          <p:nvPr/>
        </p:nvGrpSpPr>
        <p:grpSpPr>
          <a:xfrm>
            <a:off x="685776" y="3195715"/>
            <a:ext cx="140370" cy="139797"/>
            <a:chOff x="751750" y="2104376"/>
            <a:chExt cx="147000" cy="146400"/>
          </a:xfrm>
        </p:grpSpPr>
        <p:cxnSp>
          <p:nvCxnSpPr>
            <p:cNvPr id="109" name="Google Shape;109;p15"/>
            <p:cNvCxnSpPr/>
            <p:nvPr/>
          </p:nvCxnSpPr>
          <p:spPr>
            <a:xfrm>
              <a:off x="825252" y="2104376"/>
              <a:ext cx="0" cy="146400"/>
            </a:xfrm>
            <a:prstGeom prst="straightConnector1">
              <a:avLst/>
            </a:prstGeom>
            <a:noFill/>
            <a:ln w="28575" cap="flat" cmpd="sng">
              <a:solidFill>
                <a:srgbClr val="FFC9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15"/>
            <p:cNvCxnSpPr/>
            <p:nvPr/>
          </p:nvCxnSpPr>
          <p:spPr>
            <a:xfrm>
              <a:off x="751750" y="2177658"/>
              <a:ext cx="147000" cy="0"/>
            </a:xfrm>
            <a:prstGeom prst="straightConnector1">
              <a:avLst/>
            </a:prstGeom>
            <a:noFill/>
            <a:ln w="28575" cap="flat" cmpd="sng">
              <a:solidFill>
                <a:srgbClr val="FFC94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Google Shape;111;p15"/>
          <p:cNvGrpSpPr/>
          <p:nvPr/>
        </p:nvGrpSpPr>
        <p:grpSpPr>
          <a:xfrm>
            <a:off x="685776" y="3532518"/>
            <a:ext cx="140370" cy="139797"/>
            <a:chOff x="751750" y="2104376"/>
            <a:chExt cx="147000" cy="146400"/>
          </a:xfrm>
        </p:grpSpPr>
        <p:cxnSp>
          <p:nvCxnSpPr>
            <p:cNvPr id="112" name="Google Shape;112;p15"/>
            <p:cNvCxnSpPr/>
            <p:nvPr/>
          </p:nvCxnSpPr>
          <p:spPr>
            <a:xfrm>
              <a:off x="825252" y="2104376"/>
              <a:ext cx="0" cy="146400"/>
            </a:xfrm>
            <a:prstGeom prst="straightConnector1">
              <a:avLst/>
            </a:prstGeom>
            <a:noFill/>
            <a:ln w="28575" cap="flat" cmpd="sng">
              <a:solidFill>
                <a:srgbClr val="FFC9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15"/>
            <p:cNvCxnSpPr/>
            <p:nvPr/>
          </p:nvCxnSpPr>
          <p:spPr>
            <a:xfrm>
              <a:off x="751750" y="2177658"/>
              <a:ext cx="147000" cy="0"/>
            </a:xfrm>
            <a:prstGeom prst="straightConnector1">
              <a:avLst/>
            </a:prstGeom>
            <a:noFill/>
            <a:ln w="28575" cap="flat" cmpd="sng">
              <a:solidFill>
                <a:srgbClr val="FFC94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4" name="Google Shape;114;p15"/>
          <p:cNvGrpSpPr/>
          <p:nvPr/>
        </p:nvGrpSpPr>
        <p:grpSpPr>
          <a:xfrm>
            <a:off x="685776" y="3869321"/>
            <a:ext cx="140370" cy="139797"/>
            <a:chOff x="751750" y="2104376"/>
            <a:chExt cx="147000" cy="146400"/>
          </a:xfrm>
        </p:grpSpPr>
        <p:cxnSp>
          <p:nvCxnSpPr>
            <p:cNvPr id="115" name="Google Shape;115;p15"/>
            <p:cNvCxnSpPr/>
            <p:nvPr/>
          </p:nvCxnSpPr>
          <p:spPr>
            <a:xfrm>
              <a:off x="825252" y="2104376"/>
              <a:ext cx="0" cy="146400"/>
            </a:xfrm>
            <a:prstGeom prst="straightConnector1">
              <a:avLst/>
            </a:prstGeom>
            <a:noFill/>
            <a:ln w="28575" cap="flat" cmpd="sng">
              <a:solidFill>
                <a:srgbClr val="FFC9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15"/>
            <p:cNvCxnSpPr/>
            <p:nvPr/>
          </p:nvCxnSpPr>
          <p:spPr>
            <a:xfrm>
              <a:off x="751750" y="2177658"/>
              <a:ext cx="147000" cy="0"/>
            </a:xfrm>
            <a:prstGeom prst="straightConnector1">
              <a:avLst/>
            </a:prstGeom>
            <a:noFill/>
            <a:ln w="28575" cap="flat" cmpd="sng">
              <a:solidFill>
                <a:srgbClr val="FFC94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" name="Google Shape;117;p15"/>
          <p:cNvGrpSpPr/>
          <p:nvPr/>
        </p:nvGrpSpPr>
        <p:grpSpPr>
          <a:xfrm>
            <a:off x="685776" y="4206124"/>
            <a:ext cx="140370" cy="139797"/>
            <a:chOff x="751750" y="2104376"/>
            <a:chExt cx="147000" cy="146400"/>
          </a:xfrm>
        </p:grpSpPr>
        <p:cxnSp>
          <p:nvCxnSpPr>
            <p:cNvPr id="118" name="Google Shape;118;p15"/>
            <p:cNvCxnSpPr/>
            <p:nvPr/>
          </p:nvCxnSpPr>
          <p:spPr>
            <a:xfrm>
              <a:off x="825252" y="2104376"/>
              <a:ext cx="0" cy="146400"/>
            </a:xfrm>
            <a:prstGeom prst="straightConnector1">
              <a:avLst/>
            </a:prstGeom>
            <a:noFill/>
            <a:ln w="28575" cap="flat" cmpd="sng">
              <a:solidFill>
                <a:srgbClr val="FFC9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15"/>
            <p:cNvCxnSpPr/>
            <p:nvPr/>
          </p:nvCxnSpPr>
          <p:spPr>
            <a:xfrm>
              <a:off x="751750" y="2177658"/>
              <a:ext cx="147000" cy="0"/>
            </a:xfrm>
            <a:prstGeom prst="straightConnector1">
              <a:avLst/>
            </a:prstGeom>
            <a:noFill/>
            <a:ln w="28575" cap="flat" cmpd="sng">
              <a:solidFill>
                <a:srgbClr val="FFC94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0" name="Google Shape;12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0052" y="358025"/>
            <a:ext cx="926772" cy="1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7772925" y="173500"/>
            <a:ext cx="1113900" cy="295200"/>
          </a:xfrm>
          <a:prstGeom prst="roundRect">
            <a:avLst>
              <a:gd name="adj" fmla="val 15452"/>
            </a:avLst>
          </a:prstGeom>
          <a:solidFill>
            <a:srgbClr val="FA4B75"/>
          </a:solidFill>
          <a:ln w="9525" cap="flat" cmpd="sng">
            <a:solidFill>
              <a:srgbClr val="FA4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онлайн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6" name="Google Shape;126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8700" y="4610100"/>
            <a:ext cx="23812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686900" y="1436929"/>
            <a:ext cx="33318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>21 октября</a:t>
            </a:r>
            <a: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«Магистр кода»</a:t>
            </a:r>
            <a:endParaRPr sz="10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Участники познакомятся с программированием через практические задания на платформе </a:t>
            </a:r>
            <a:b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видео о профессии, а также получат полезные материалы и советы для начинающих.</a:t>
            </a:r>
            <a:endParaRPr sz="10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1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86900" y="468700"/>
            <a:ext cx="6524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Просветительский онлайн-марафон о профессиях</a:t>
            </a:r>
            <a:endParaRPr sz="2800">
              <a:solidFill>
                <a:srgbClr val="602B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4572000" y="1436930"/>
            <a:ext cx="38886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>23 октября</a:t>
            </a:r>
            <a: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«Лаборатория дизайна»</a:t>
            </a:r>
            <a:endParaRPr sz="10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Этот день откроет перед школьниками мир креативного дизайна. Видеоролики продемонстрируют основные принципы и техники, а задания на платформе позволят применить полученные знания на практике.</a:t>
            </a:r>
            <a:endParaRPr sz="11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686900" y="2713930"/>
            <a:ext cx="3426000" cy="14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>22 октября</a:t>
            </a:r>
            <a:br>
              <a:rPr lang="ru" sz="10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«Роботы vs дроны»</a:t>
            </a:r>
            <a:endParaRPr sz="10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День предложит детям захватывающие видеоматериалы о последних достижениях</a:t>
            </a:r>
            <a:b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этих областях. Участники смогут решать практические задания по 3D-моделированию </a:t>
            </a:r>
            <a:b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узнавать о применении роботов и дронов </a:t>
            </a:r>
            <a:b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различных сферах.</a:t>
            </a:r>
            <a:endParaRPr sz="11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4572000" y="2713926"/>
            <a:ext cx="38886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>24 октября</a:t>
            </a:r>
            <a: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«Эволюция AI»</a:t>
            </a:r>
            <a:endParaRPr sz="10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День посвящен изучению искусственного интеллекта. Практические задания и мастер-классы помогут участникам понять работу AI.</a:t>
            </a:r>
            <a:endParaRPr sz="1200" b="1">
              <a:solidFill>
                <a:srgbClr val="FA4B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4572000" y="3838525"/>
            <a:ext cx="36576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>25 октября</a:t>
            </a:r>
            <a: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«Бизнес инновации»</a:t>
            </a:r>
            <a:endParaRPr sz="10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Участники узнают, как инновации трансформируют современный бизнес, а благодаря заданиям </a:t>
            </a:r>
            <a:b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0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платформе смогут попробовать себя в роли начинающего технологического предпринимателя.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200" b="1">
              <a:solidFill>
                <a:srgbClr val="FA4B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3" name="Google Shape;133;p16"/>
          <p:cNvGrpSpPr/>
          <p:nvPr/>
        </p:nvGrpSpPr>
        <p:grpSpPr>
          <a:xfrm>
            <a:off x="655324" y="4384800"/>
            <a:ext cx="681525" cy="758700"/>
            <a:chOff x="655324" y="4384800"/>
            <a:chExt cx="681525" cy="758700"/>
          </a:xfrm>
        </p:grpSpPr>
        <p:pic>
          <p:nvPicPr>
            <p:cNvPr id="134" name="Google Shape;134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02776" y="4384800"/>
              <a:ext cx="534073" cy="75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655324" y="4401686"/>
              <a:ext cx="422864" cy="6452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4143600" y="1742925"/>
            <a:ext cx="4314600" cy="2870700"/>
          </a:xfrm>
          <a:prstGeom prst="roundRect">
            <a:avLst>
              <a:gd name="adj" fmla="val 6394"/>
            </a:avLst>
          </a:prstGeom>
          <a:solidFill>
            <a:srgbClr val="FFFFFF"/>
          </a:solidFill>
          <a:ln w="9525" cap="flat" cmpd="sng">
            <a:solidFill>
              <a:srgbClr val="602A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</a:t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686900" y="1739475"/>
            <a:ext cx="3243300" cy="2870700"/>
          </a:xfrm>
          <a:prstGeom prst="roundRect">
            <a:avLst>
              <a:gd name="adj" fmla="val 5079"/>
            </a:avLst>
          </a:prstGeom>
          <a:solidFill>
            <a:srgbClr val="FFFFFF"/>
          </a:solidFill>
          <a:ln w="9525" cap="flat" cmpd="sng">
            <a:solidFill>
              <a:srgbClr val="FA4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8700" y="4610100"/>
            <a:ext cx="23812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686900" y="1496672"/>
            <a:ext cx="3331800" cy="1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>26 октября, суббота</a:t>
            </a:r>
            <a:endParaRPr sz="10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1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686900" y="468700"/>
            <a:ext cx="60009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Всероссийский День профориентации в ИТ</a:t>
            </a:r>
            <a:endParaRPr sz="2800">
              <a:solidFill>
                <a:srgbClr val="602B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866250" y="1950275"/>
            <a:ext cx="28020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>Онлайн </a:t>
            </a:r>
            <a:b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solidFill>
                  <a:srgbClr val="602A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(в формате трансляций)</a:t>
            </a:r>
            <a:endParaRPr sz="1200">
              <a:solidFill>
                <a:srgbClr val="602A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Участники будут смотреть лекции </a:t>
            </a:r>
            <a:b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мастер-классы от ведущих представителей индустрии по трекам </a:t>
            </a:r>
            <a: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“Программирование”, “Робототехника”, “Дизайн в ИТ”, “Технологическое предпринимательство” </a:t>
            </a:r>
            <a:b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и “Нейросети”</a:t>
            </a: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Они смогут вдохновиться историями успеха и решать практические задания на платформе, применяя полученные знания на практике.</a:t>
            </a:r>
            <a:endParaRPr sz="10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4337850" y="2044997"/>
            <a:ext cx="39261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>Очно на площадке вузов</a:t>
            </a:r>
            <a:endParaRPr sz="12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тех, кто выберет офлайн формат на базе партнерского вуза, будут организованы </a:t>
            </a:r>
            <a: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тематические лекции и мастер-классы </a:t>
            </a:r>
            <a:b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от преподавателей</a:t>
            </a: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Участники также смогут решать </a:t>
            </a:r>
            <a: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практические задания на платформе в присутствии педагога “Алгоритмика”</a:t>
            </a: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Очный формат участия позволит </a:t>
            </a:r>
            <a: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погрузиться </a:t>
            </a:r>
            <a:b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в студенческую атмосферу и познакомиться с вузом</a:t>
            </a: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b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 дополнительные активности от университета сделают день ещё более насыщенным.</a:t>
            </a:r>
            <a:endParaRPr sz="10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9748950" y="1936175"/>
            <a:ext cx="4314600" cy="1602300"/>
          </a:xfrm>
          <a:prstGeom prst="roundRect">
            <a:avLst>
              <a:gd name="adj" fmla="val 6967"/>
            </a:avLst>
          </a:prstGeom>
          <a:solidFill>
            <a:srgbClr val="FFFFFF"/>
          </a:solidFill>
          <a:ln w="9525" cap="flat" cmpd="sng">
            <a:solidFill>
              <a:srgbClr val="602A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9943200" y="2090600"/>
            <a:ext cx="39261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A4B75"/>
                </a:solidFill>
                <a:latin typeface="Montserrat"/>
                <a:ea typeface="Montserrat"/>
                <a:cs typeface="Montserrat"/>
                <a:sym typeface="Montserrat"/>
              </a:rPr>
              <a:t>Оффлайн на базе Точек кипения</a:t>
            </a:r>
            <a:endParaRPr sz="1200" b="1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Участники смогут смотреть трансляции от ведущих экспертов </a:t>
            </a:r>
            <a:b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области программирования, робототехники, дизайна и других современных направлений. </a:t>
            </a:r>
            <a: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В течение дня дети будут решать практические задания и кейсы под руководством педагога школы “Алгоритмика”</a:t>
            </a:r>
            <a:r>
              <a:rPr lang="ru" sz="900">
                <a:solidFill>
                  <a:srgbClr val="602B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который обеспечит поддержку и помощь в освоении новых навыков. </a:t>
            </a:r>
            <a:r>
              <a:rPr lang="ru" sz="900" b="1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Атмосфера "Точки кипения" создаст уникальную возможность для погружения в мир инноваций и технологий.</a:t>
            </a:r>
            <a:endParaRPr sz="1100">
              <a:solidFill>
                <a:srgbClr val="602B7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2100" y="3753400"/>
            <a:ext cx="1091350" cy="7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8450" y="3670012"/>
            <a:ext cx="974451" cy="87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/>
          <p:nvPr/>
        </p:nvSpPr>
        <p:spPr>
          <a:xfrm>
            <a:off x="9943200" y="3639075"/>
            <a:ext cx="697500" cy="255600"/>
          </a:xfrm>
          <a:prstGeom prst="roundRect">
            <a:avLst>
              <a:gd name="adj" fmla="val 24898"/>
            </a:avLst>
          </a:prstGeom>
          <a:solidFill>
            <a:srgbClr val="602B7A"/>
          </a:solidFill>
          <a:ln w="9525" cap="flat" cmpd="sng">
            <a:solidFill>
              <a:srgbClr val="602A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02B7A"/>
                </a:solidFill>
              </a:rPr>
              <a:t>    </a:t>
            </a:r>
            <a:endParaRPr>
              <a:solidFill>
                <a:srgbClr val="602B7A"/>
              </a:solidFill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10038900" y="3679725"/>
            <a:ext cx="525000" cy="1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ИЛИ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8"/>
          <p:cNvGrpSpPr/>
          <p:nvPr/>
        </p:nvGrpSpPr>
        <p:grpSpPr>
          <a:xfrm>
            <a:off x="686900" y="1082692"/>
            <a:ext cx="7767499" cy="972000"/>
            <a:chOff x="686900" y="1082723"/>
            <a:chExt cx="7767499" cy="900000"/>
          </a:xfrm>
        </p:grpSpPr>
        <p:sp>
          <p:nvSpPr>
            <p:cNvPr id="158" name="Google Shape;158;p18"/>
            <p:cNvSpPr/>
            <p:nvPr/>
          </p:nvSpPr>
          <p:spPr>
            <a:xfrm>
              <a:off x="686900" y="1082723"/>
              <a:ext cx="1440000" cy="900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2275675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3864449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5453224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7041999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18"/>
          <p:cNvGrpSpPr/>
          <p:nvPr/>
        </p:nvGrpSpPr>
        <p:grpSpPr>
          <a:xfrm>
            <a:off x="686900" y="2222386"/>
            <a:ext cx="7767499" cy="972000"/>
            <a:chOff x="686900" y="1082723"/>
            <a:chExt cx="7767499" cy="900000"/>
          </a:xfrm>
        </p:grpSpPr>
        <p:sp>
          <p:nvSpPr>
            <p:cNvPr id="164" name="Google Shape;164;p18"/>
            <p:cNvSpPr/>
            <p:nvPr/>
          </p:nvSpPr>
          <p:spPr>
            <a:xfrm>
              <a:off x="686900" y="1082723"/>
              <a:ext cx="1440000" cy="900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2275675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3864449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5453224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7041999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8"/>
          <p:cNvGrpSpPr/>
          <p:nvPr/>
        </p:nvGrpSpPr>
        <p:grpSpPr>
          <a:xfrm>
            <a:off x="686900" y="3362080"/>
            <a:ext cx="4589949" cy="972000"/>
            <a:chOff x="686900" y="1082723"/>
            <a:chExt cx="4589949" cy="900000"/>
          </a:xfrm>
        </p:grpSpPr>
        <p:sp>
          <p:nvSpPr>
            <p:cNvPr id="170" name="Google Shape;170;p18"/>
            <p:cNvSpPr/>
            <p:nvPr/>
          </p:nvSpPr>
          <p:spPr>
            <a:xfrm>
              <a:off x="686900" y="1082723"/>
              <a:ext cx="1440000" cy="900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2275675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3864449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3" name="Google Shape;173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8700" y="4610100"/>
            <a:ext cx="23812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686900" y="468700"/>
            <a:ext cx="18480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Вузы</a:t>
            </a:r>
            <a:endParaRPr sz="2800">
              <a:solidFill>
                <a:srgbClr val="602B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4">
            <a:alphaModFix/>
          </a:blip>
          <a:srcRect l="23182" t="41580" r="23203" b="41451"/>
          <a:stretch/>
        </p:blipFill>
        <p:spPr>
          <a:xfrm>
            <a:off x="2445941" y="1421054"/>
            <a:ext cx="1062671" cy="29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5">
            <a:alphaModFix/>
          </a:blip>
          <a:srcRect l="13577"/>
          <a:stretch/>
        </p:blipFill>
        <p:spPr>
          <a:xfrm>
            <a:off x="12288475" y="1490043"/>
            <a:ext cx="1764299" cy="5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 rotWithShape="1">
          <a:blip r:embed="rId6">
            <a:alphaModFix/>
          </a:blip>
          <a:srcRect l="20224" r="20063"/>
          <a:stretch/>
        </p:blipFill>
        <p:spPr>
          <a:xfrm>
            <a:off x="1190321" y="1193168"/>
            <a:ext cx="448475" cy="7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/>
          <p:nvPr/>
        </p:nvSpPr>
        <p:spPr>
          <a:xfrm>
            <a:off x="686900" y="4610088"/>
            <a:ext cx="21933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u" sz="1100">
                <a:solidFill>
                  <a:srgbClr val="FA4B7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*</a:t>
            </a:r>
            <a:r>
              <a:rPr lang="ru" sz="1100">
                <a:solidFill>
                  <a:srgbClr val="602B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Список вузов пополняется</a:t>
            </a:r>
            <a:endParaRPr sz="1100">
              <a:solidFill>
                <a:srgbClr val="602B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10200" y="1307500"/>
            <a:ext cx="1124649" cy="522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4883" y="2540532"/>
            <a:ext cx="999352" cy="3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26967" y="2378200"/>
            <a:ext cx="663899" cy="66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1649" y="3584530"/>
            <a:ext cx="945821" cy="5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97926" y="3675800"/>
            <a:ext cx="1158702" cy="34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12">
            <a:alphaModFix/>
          </a:blip>
          <a:srcRect l="26225" t="26898" r="23505" b="17561"/>
          <a:stretch/>
        </p:blipFill>
        <p:spPr>
          <a:xfrm>
            <a:off x="7483238" y="1231005"/>
            <a:ext cx="551359" cy="6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/>
          <p:nvPr/>
        </p:nvSpPr>
        <p:spPr>
          <a:xfrm>
            <a:off x="5446274" y="3362055"/>
            <a:ext cx="1412400" cy="96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7052724" y="3389755"/>
            <a:ext cx="1412400" cy="96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54412" y="1211450"/>
            <a:ext cx="714474" cy="71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54412" y="2275292"/>
            <a:ext cx="714476" cy="86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14237" y="3286407"/>
            <a:ext cx="1124649" cy="112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754400" y="3490813"/>
            <a:ext cx="714475" cy="71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166078" y="3466866"/>
            <a:ext cx="1158700" cy="76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284905" y="2327196"/>
            <a:ext cx="571497" cy="76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402526" y="2454410"/>
            <a:ext cx="1158700" cy="53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9"/>
          <p:cNvGrpSpPr/>
          <p:nvPr/>
        </p:nvGrpSpPr>
        <p:grpSpPr>
          <a:xfrm>
            <a:off x="686200" y="2807007"/>
            <a:ext cx="7771599" cy="1031580"/>
            <a:chOff x="686900" y="1082723"/>
            <a:chExt cx="6178724" cy="900000"/>
          </a:xfrm>
        </p:grpSpPr>
        <p:sp>
          <p:nvSpPr>
            <p:cNvPr id="199" name="Google Shape;199;p19"/>
            <p:cNvSpPr/>
            <p:nvPr/>
          </p:nvSpPr>
          <p:spPr>
            <a:xfrm>
              <a:off x="686900" y="1082723"/>
              <a:ext cx="1440000" cy="900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275675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3864449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5453224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19"/>
          <p:cNvGrpSpPr/>
          <p:nvPr/>
        </p:nvGrpSpPr>
        <p:grpSpPr>
          <a:xfrm>
            <a:off x="686200" y="1585445"/>
            <a:ext cx="7771599" cy="1031580"/>
            <a:chOff x="686900" y="1082723"/>
            <a:chExt cx="6178724" cy="900000"/>
          </a:xfrm>
        </p:grpSpPr>
        <p:sp>
          <p:nvSpPr>
            <p:cNvPr id="204" name="Google Shape;204;p19"/>
            <p:cNvSpPr/>
            <p:nvPr/>
          </p:nvSpPr>
          <p:spPr>
            <a:xfrm>
              <a:off x="686900" y="1082723"/>
              <a:ext cx="1440000" cy="900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2275675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3864449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5453224" y="1082723"/>
              <a:ext cx="1412400" cy="892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9D2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8" name="Google Shape;208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8700" y="4610100"/>
            <a:ext cx="23812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/>
          <p:nvPr/>
        </p:nvSpPr>
        <p:spPr>
          <a:xfrm>
            <a:off x="688300" y="468700"/>
            <a:ext cx="38838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Партнеры</a:t>
            </a:r>
            <a:endParaRPr sz="2800">
              <a:solidFill>
                <a:srgbClr val="602B7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10" name="Google Shape;210;p19"/>
          <p:cNvPicPr preferRelativeResize="0"/>
          <p:nvPr/>
        </p:nvPicPr>
        <p:blipFill rotWithShape="1">
          <a:blip r:embed="rId4">
            <a:alphaModFix/>
          </a:blip>
          <a:srcRect l="20010" t="40682" r="20130" b="40909"/>
          <a:stretch/>
        </p:blipFill>
        <p:spPr>
          <a:xfrm>
            <a:off x="6852600" y="1883761"/>
            <a:ext cx="1414350" cy="4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2600" y="3236086"/>
            <a:ext cx="1414350" cy="17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 rotWithShape="1">
          <a:blip r:embed="rId6">
            <a:alphaModFix/>
          </a:blip>
          <a:srcRect l="3955" t="16098" r="50322" b="15399"/>
          <a:stretch/>
        </p:blipFill>
        <p:spPr>
          <a:xfrm>
            <a:off x="2908638" y="1864060"/>
            <a:ext cx="1306004" cy="4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9" descr="preencoded.png"/>
          <p:cNvPicPr preferRelativeResize="0"/>
          <p:nvPr/>
        </p:nvPicPr>
        <p:blipFill rotWithShape="1">
          <a:blip r:embed="rId7">
            <a:alphaModFix/>
          </a:blip>
          <a:srcRect l="16835" t="27739" r="15197" b="26004"/>
          <a:stretch/>
        </p:blipFill>
        <p:spPr>
          <a:xfrm>
            <a:off x="5110064" y="3094597"/>
            <a:ext cx="895600" cy="4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855" y="3029351"/>
            <a:ext cx="1414350" cy="58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7850" y="1873035"/>
            <a:ext cx="1414361" cy="4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10">
            <a:alphaModFix/>
          </a:blip>
          <a:srcRect l="17031" t="13537" r="14183" b="12845"/>
          <a:stretch/>
        </p:blipFill>
        <p:spPr>
          <a:xfrm>
            <a:off x="2967581" y="3085622"/>
            <a:ext cx="1188152" cy="4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481533" y="4316150"/>
            <a:ext cx="754375" cy="7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36476" y="1656663"/>
            <a:ext cx="794300" cy="88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/>
          <p:nvPr/>
        </p:nvSpPr>
        <p:spPr>
          <a:xfrm>
            <a:off x="5303350" y="433426"/>
            <a:ext cx="4429075" cy="5247102"/>
          </a:xfrm>
          <a:custGeom>
            <a:avLst/>
            <a:gdLst/>
            <a:ahLst/>
            <a:cxnLst/>
            <a:rect l="l" t="t" r="r" b="b"/>
            <a:pathLst>
              <a:path w="285103" h="337760" extrusionOk="0">
                <a:moveTo>
                  <a:pt x="0" y="337760"/>
                </a:moveTo>
                <a:lnTo>
                  <a:pt x="193328" y="0"/>
                </a:lnTo>
                <a:lnTo>
                  <a:pt x="285103" y="54162"/>
                </a:lnTo>
                <a:lnTo>
                  <a:pt x="283598" y="337760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</p:sp>
      <p:sp>
        <p:nvSpPr>
          <p:cNvPr id="224" name="Google Shape;224;p20"/>
          <p:cNvSpPr/>
          <p:nvPr/>
        </p:nvSpPr>
        <p:spPr>
          <a:xfrm rot="7200277">
            <a:off x="-200792" y="4870483"/>
            <a:ext cx="697703" cy="166518"/>
          </a:xfrm>
          <a:prstGeom prst="rect">
            <a:avLst/>
          </a:prstGeom>
          <a:solidFill>
            <a:srgbClr val="FFC94A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686899" y="1080000"/>
            <a:ext cx="3885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602B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 всем вопросам</a:t>
            </a:r>
            <a:endParaRPr sz="2800" b="0" i="0" u="none" strike="noStrike" cap="none">
              <a:solidFill>
                <a:srgbClr val="602B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686888" y="1878480"/>
            <a:ext cx="3314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02B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Бодрова Виктория Олеговна</a:t>
            </a:r>
            <a:endParaRPr sz="1600" i="0" u="none" strike="noStrike" cap="none">
              <a:solidFill>
                <a:srgbClr val="602B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686900" y="3874155"/>
            <a:ext cx="3314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602B7A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victoria.bodrova@alg.team</a:t>
            </a:r>
            <a:endParaRPr>
              <a:solidFill>
                <a:srgbClr val="602B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02B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TG: @victoria.bodrova</a:t>
            </a:r>
            <a:endParaRPr>
              <a:solidFill>
                <a:srgbClr val="602B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02B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+7 (916) 460-12-56</a:t>
            </a:r>
            <a:endParaRPr i="0" u="none" strike="noStrike" cap="none">
              <a:solidFill>
                <a:srgbClr val="602B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8" name="Google Shape;228;p20"/>
          <p:cNvPicPr preferRelativeResize="0"/>
          <p:nvPr/>
        </p:nvPicPr>
        <p:blipFill rotWithShape="1">
          <a:blip r:embed="rId4">
            <a:alphaModFix/>
          </a:blip>
          <a:srcRect l="16756" t="6583" b="38420"/>
          <a:stretch/>
        </p:blipFill>
        <p:spPr>
          <a:xfrm>
            <a:off x="5979300" y="1417150"/>
            <a:ext cx="2478900" cy="2457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29" name="Google Shape;229;p2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8700" y="4610100"/>
            <a:ext cx="23812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0"/>
          <p:cNvSpPr/>
          <p:nvPr/>
        </p:nvSpPr>
        <p:spPr>
          <a:xfrm>
            <a:off x="686899" y="2210875"/>
            <a:ext cx="3186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направления </a:t>
            </a:r>
            <a:br>
              <a:rPr lang="ru" sz="1300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rgbClr val="602B7A"/>
                </a:solidFill>
                <a:latin typeface="Montserrat"/>
                <a:ea typeface="Montserrat"/>
                <a:cs typeface="Montserrat"/>
                <a:sym typeface="Montserrat"/>
              </a:rPr>
              <a:t>по работе с государственным сектором</a:t>
            </a:r>
            <a:endParaRPr sz="1300" i="0" u="none" strike="noStrike" cap="none">
              <a:solidFill>
                <a:srgbClr val="602B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0"/>
          <p:cNvSpPr/>
          <p:nvPr/>
        </p:nvSpPr>
        <p:spPr>
          <a:xfrm rot="7199902">
            <a:off x="7536691" y="1314005"/>
            <a:ext cx="479424" cy="184528"/>
          </a:xfrm>
          <a:prstGeom prst="rect">
            <a:avLst/>
          </a:prstGeom>
          <a:solidFill>
            <a:srgbClr val="602B7A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7367" y="4230009"/>
            <a:ext cx="848612" cy="91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888" y="468700"/>
            <a:ext cx="1857301" cy="4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Экран (16:9)</PresentationFormat>
  <Paragraphs>58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Montserrat</vt:lpstr>
      <vt:lpstr>Calibri</vt:lpstr>
      <vt:lpstr>Montserrat Medium</vt:lpstr>
      <vt:lpstr>Montserrat SemiBold</vt:lpstr>
      <vt:lpstr>Montserrat ExtraBold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Орехова Елена</dc:creator>
  <cp:lastModifiedBy>Безбородова Олеся</cp:lastModifiedBy>
  <cp:revision>1</cp:revision>
  <dcterms:modified xsi:type="dcterms:W3CDTF">2024-09-30T14:56:33Z</dcterms:modified>
</cp:coreProperties>
</file>